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69138F-B45C-4744-8165-7D098547A5C9}"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0DAD2-FE30-47CC-AFDB-7056C41C38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9138F-B45C-4744-8165-7D098547A5C9}"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0DAD2-FE30-47CC-AFDB-7056C41C38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9138F-B45C-4744-8165-7D098547A5C9}"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0DAD2-FE30-47CC-AFDB-7056C41C38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9138F-B45C-4744-8165-7D098547A5C9}"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0DAD2-FE30-47CC-AFDB-7056C41C38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69138F-B45C-4744-8165-7D098547A5C9}"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0DAD2-FE30-47CC-AFDB-7056C41C38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69138F-B45C-4744-8165-7D098547A5C9}"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0DAD2-FE30-47CC-AFDB-7056C41C38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69138F-B45C-4744-8165-7D098547A5C9}" type="datetimeFigureOut">
              <a:rPr lang="en-US" smtClean="0"/>
              <a:pPr/>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30DAD2-FE30-47CC-AFDB-7056C41C38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69138F-B45C-4744-8165-7D098547A5C9}" type="datetimeFigureOut">
              <a:rPr lang="en-US" smtClean="0"/>
              <a:pPr/>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30DAD2-FE30-47CC-AFDB-7056C41C38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9138F-B45C-4744-8165-7D098547A5C9}" type="datetimeFigureOut">
              <a:rPr lang="en-US" smtClean="0"/>
              <a:pPr/>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30DAD2-FE30-47CC-AFDB-7056C41C38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69138F-B45C-4744-8165-7D098547A5C9}"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0DAD2-FE30-47CC-AFDB-7056C41C38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69138F-B45C-4744-8165-7D098547A5C9}"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0DAD2-FE30-47CC-AFDB-7056C41C38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9138F-B45C-4744-8165-7D098547A5C9}" type="datetimeFigureOut">
              <a:rPr lang="en-US" smtClean="0"/>
              <a:pPr/>
              <a:t>1/16/2018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0DAD2-FE30-47CC-AFDB-7056C41C38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4.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4.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4.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4.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4.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4.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4.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p>
            <a:r>
              <a:rPr lang="en-US" dirty="0" smtClean="0"/>
              <a:t>Memory Work, Unit 21</a:t>
            </a:r>
            <a:endParaRPr lang="en-US" dirty="0"/>
          </a:p>
        </p:txBody>
      </p:sp>
      <p:sp>
        <p:nvSpPr>
          <p:cNvPr id="3" name="Subtitle 2"/>
          <p:cNvSpPr>
            <a:spLocks noGrp="1"/>
          </p:cNvSpPr>
          <p:nvPr>
            <p:ph type="subTitle" idx="1"/>
          </p:nvPr>
        </p:nvSpPr>
        <p:spPr>
          <a:xfrm>
            <a:off x="1371600" y="2438400"/>
            <a:ext cx="6400800" cy="1752600"/>
          </a:xfrm>
        </p:spPr>
        <p:txBody>
          <a:bodyPr/>
          <a:lstStyle/>
          <a:p>
            <a:r>
              <a:rPr lang="en-US" dirty="0" smtClean="0"/>
              <a:t>CCM-Schola Rosa Edition</a:t>
            </a:r>
            <a:endParaRPr lang="en-US" dirty="0"/>
          </a:p>
        </p:txBody>
      </p:sp>
      <p:pic>
        <p:nvPicPr>
          <p:cNvPr id="4" name="Picture 3" descr="CC Memory.jpg"/>
          <p:cNvPicPr>
            <a:picLocks noChangeAspect="1"/>
          </p:cNvPicPr>
          <p:nvPr/>
        </p:nvPicPr>
        <p:blipFill>
          <a:blip r:embed="rId2" cstate="print"/>
          <a:stretch>
            <a:fillRect/>
          </a:stretch>
        </p:blipFill>
        <p:spPr>
          <a:xfrm>
            <a:off x="457200" y="5029200"/>
            <a:ext cx="1905000" cy="1238250"/>
          </a:xfrm>
          <a:prstGeom prst="rect">
            <a:avLst/>
          </a:prstGeom>
        </p:spPr>
      </p:pic>
      <p:pic>
        <p:nvPicPr>
          <p:cNvPr id="5" name="Picture 4" descr="5078829.jpg"/>
          <p:cNvPicPr>
            <a:picLocks noChangeAspect="1"/>
          </p:cNvPicPr>
          <p:nvPr/>
        </p:nvPicPr>
        <p:blipFill>
          <a:blip r:embed="rId3" cstate="print"/>
          <a:srcRect b="31405"/>
          <a:stretch>
            <a:fillRect/>
          </a:stretch>
        </p:blipFill>
        <p:spPr>
          <a:xfrm>
            <a:off x="6400800" y="4876800"/>
            <a:ext cx="2322513" cy="1447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Words I</a:t>
            </a:r>
            <a:endParaRPr lang="en-US" dirty="0"/>
          </a:p>
        </p:txBody>
      </p:sp>
      <p:sp>
        <p:nvSpPr>
          <p:cNvPr id="3" name="Content Placeholder 2"/>
          <p:cNvSpPr>
            <a:spLocks noGrp="1"/>
          </p:cNvSpPr>
          <p:nvPr>
            <p:ph idx="1"/>
          </p:nvPr>
        </p:nvSpPr>
        <p:spPr>
          <a:xfrm>
            <a:off x="3352800" y="1600200"/>
            <a:ext cx="5181600" cy="4572000"/>
          </a:xfrm>
        </p:spPr>
        <p:txBody>
          <a:bodyPr>
            <a:normAutofit fontScale="92500" lnSpcReduction="20000"/>
          </a:bodyPr>
          <a:lstStyle/>
          <a:p>
            <a:pPr marL="0" indent="0">
              <a:buNone/>
            </a:pPr>
            <a:r>
              <a:rPr lang="en-US" b="1" dirty="0" smtClean="0"/>
              <a:t>“</a:t>
            </a:r>
            <a:r>
              <a:rPr lang="en-US" b="1" dirty="0"/>
              <a:t>O lapwing thou </a:t>
            </a:r>
            <a:r>
              <a:rPr lang="en-US" b="1" dirty="0" err="1"/>
              <a:t>fliest</a:t>
            </a:r>
            <a:r>
              <a:rPr lang="en-US" b="1" dirty="0"/>
              <a:t> around the heath</a:t>
            </a:r>
            <a:r>
              <a:rPr lang="en-US" b="1" dirty="0" smtClean="0"/>
              <a:t>” By </a:t>
            </a:r>
            <a:r>
              <a:rPr lang="en-US" b="1" dirty="0"/>
              <a:t>William Blake</a:t>
            </a:r>
            <a:br>
              <a:rPr lang="en-US" b="1" dirty="0"/>
            </a:br>
            <a:endParaRPr lang="en-US" b="1" dirty="0" smtClean="0"/>
          </a:p>
          <a:p>
            <a:pPr marL="0" indent="0">
              <a:buNone/>
            </a:pPr>
            <a:r>
              <a:rPr lang="en-US" dirty="0" smtClean="0"/>
              <a:t>O </a:t>
            </a:r>
            <a:r>
              <a:rPr lang="en-US" dirty="0"/>
              <a:t>lapwing thou </a:t>
            </a:r>
            <a:r>
              <a:rPr lang="en-US" dirty="0" err="1"/>
              <a:t>fliest</a:t>
            </a:r>
            <a:r>
              <a:rPr lang="en-US" dirty="0"/>
              <a:t> around the heath</a:t>
            </a:r>
            <a:br>
              <a:rPr lang="en-US" dirty="0"/>
            </a:br>
            <a:r>
              <a:rPr lang="en-US" dirty="0"/>
              <a:t>Nor </a:t>
            </a:r>
            <a:r>
              <a:rPr lang="en-US" dirty="0" err="1"/>
              <a:t>seest</a:t>
            </a:r>
            <a:r>
              <a:rPr lang="en-US" dirty="0"/>
              <a:t> the net that is spread beneath;</a:t>
            </a:r>
            <a:br>
              <a:rPr lang="en-US" dirty="0"/>
            </a:br>
            <a:r>
              <a:rPr lang="en-US" dirty="0"/>
              <a:t>Why dost thou not fly among the corn fields? They cannot spread nets where a harvest yields. </a:t>
            </a:r>
          </a:p>
          <a:p>
            <a:pPr marL="0" indent="0">
              <a:buNone/>
            </a:pPr>
            <a:endParaRPr lang="en-US" dirty="0"/>
          </a:p>
        </p:txBody>
      </p:sp>
      <p:pic>
        <p:nvPicPr>
          <p:cNvPr id="7" name="Picture 6" descr="453px-Vanellus_macropteru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600200"/>
            <a:ext cx="2743200" cy="4648200"/>
          </a:xfrm>
          <a:prstGeom prst="rect">
            <a:avLst/>
          </a:prstGeom>
        </p:spPr>
      </p:pic>
      <p:pic>
        <p:nvPicPr>
          <p:cNvPr id="4" name="29 Great Words IU21C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3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Words II</a:t>
            </a:r>
            <a:endParaRPr lang="en-US" dirty="0"/>
          </a:p>
        </p:txBody>
      </p:sp>
      <p:sp>
        <p:nvSpPr>
          <p:cNvPr id="3" name="Content Placeholder 2"/>
          <p:cNvSpPr>
            <a:spLocks noGrp="1"/>
          </p:cNvSpPr>
          <p:nvPr>
            <p:ph idx="1"/>
          </p:nvPr>
        </p:nvSpPr>
        <p:spPr>
          <a:xfrm>
            <a:off x="2895600" y="1676400"/>
            <a:ext cx="5867400" cy="4267200"/>
          </a:xfrm>
        </p:spPr>
        <p:txBody>
          <a:bodyPr>
            <a:normAutofit fontScale="70000" lnSpcReduction="20000"/>
          </a:bodyPr>
          <a:lstStyle/>
          <a:p>
            <a:pPr marL="0" indent="0">
              <a:buNone/>
            </a:pPr>
            <a:r>
              <a:rPr lang="en-US" b="1" dirty="0"/>
              <a:t>“The Odyssey, Book 1, verses 1-19” by Homer </a:t>
            </a:r>
          </a:p>
          <a:p>
            <a:pPr marL="0" indent="0">
              <a:buNone/>
            </a:pPr>
            <a:r>
              <a:rPr lang="en-US" dirty="0"/>
              <a:t>Begin the tale somewhere for us also, goddess, daughter of Zeus. Then all the others, as many as escaped sheer destruction,</a:t>
            </a:r>
            <a:br>
              <a:rPr lang="en-US" dirty="0"/>
            </a:br>
            <a:r>
              <a:rPr lang="en-US" dirty="0"/>
              <a:t>Were at home, having fled both the war and the sea.</a:t>
            </a:r>
            <a:br>
              <a:rPr lang="en-US" dirty="0"/>
            </a:br>
            <a:r>
              <a:rPr lang="en-US" dirty="0"/>
              <a:t>Yet he alone, long for his wife and for a return, </a:t>
            </a:r>
          </a:p>
          <a:p>
            <a:pPr marL="0" indent="0">
              <a:buNone/>
            </a:pPr>
            <a:r>
              <a:rPr lang="en-US" dirty="0"/>
              <a:t>Was held back in a hollowed cave by the queenly nymph Calypso, The divine goddess, who was eager for him to be her husband. </a:t>
            </a:r>
          </a:p>
          <a:p>
            <a:pPr marL="0" indent="0">
              <a:buNone/>
            </a:pPr>
            <a:endParaRPr lang="en-US" dirty="0"/>
          </a:p>
          <a:p>
            <a:pPr marL="0" indent="0">
              <a:buNone/>
            </a:pPr>
            <a:endParaRPr lang="en-US" dirty="0"/>
          </a:p>
        </p:txBody>
      </p:sp>
      <p:pic>
        <p:nvPicPr>
          <p:cNvPr id="6" name="Picture 5" descr="398px-Bust_Homer_BM_182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676400"/>
            <a:ext cx="2286000" cy="3200400"/>
          </a:xfrm>
          <a:prstGeom prst="rect">
            <a:avLst/>
          </a:prstGeom>
        </p:spPr>
      </p:pic>
      <p:pic>
        <p:nvPicPr>
          <p:cNvPr id="4" name="30 Great Words II U21C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9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idx="1"/>
          </p:nvPr>
        </p:nvSpPr>
        <p:spPr>
          <a:xfrm>
            <a:off x="762000" y="1371600"/>
            <a:ext cx="4724400" cy="4495800"/>
          </a:xfrm>
        </p:spPr>
        <p:txBody>
          <a:bodyPr>
            <a:normAutofit fontScale="92500" lnSpcReduction="10000"/>
          </a:bodyPr>
          <a:lstStyle/>
          <a:p>
            <a:pPr marL="0" indent="0">
              <a:buNone/>
            </a:pPr>
            <a:r>
              <a:rPr lang="en-US" sz="2800" b="1" dirty="0"/>
              <a:t>Q: Can we know God in any other way than by our natural reason?</a:t>
            </a:r>
            <a:r>
              <a:rPr lang="en-US" sz="2800" dirty="0"/>
              <a:t/>
            </a:r>
            <a:br>
              <a:rPr lang="en-US" sz="2800" dirty="0"/>
            </a:br>
            <a:endParaRPr lang="en-US" sz="2800" dirty="0" smtClean="0"/>
          </a:p>
          <a:p>
            <a:pPr marL="0" indent="0">
              <a:buNone/>
            </a:pPr>
            <a:r>
              <a:rPr lang="en-US" sz="2800" dirty="0" smtClean="0"/>
              <a:t>A</a:t>
            </a:r>
            <a:r>
              <a:rPr lang="en-US" sz="2800" dirty="0"/>
              <a:t>: Besides knowing God by our natural reason, we can also know Him from supernatural revelation, that is, from the truths found in Sacred Scripture and in Tradition, which God Himself has revealed to us. </a:t>
            </a:r>
          </a:p>
          <a:p>
            <a:pPr marL="0" indent="0">
              <a:buNone/>
            </a:pPr>
            <a:endParaRPr lang="en-US" sz="3000" dirty="0"/>
          </a:p>
          <a:p>
            <a:pPr marL="0" indent="0">
              <a:buNone/>
            </a:pPr>
            <a:endParaRPr lang="en-US" dirty="0"/>
          </a:p>
        </p:txBody>
      </p:sp>
      <p:pic>
        <p:nvPicPr>
          <p:cNvPr id="4" name="Picture 3" descr="471px-Champaigne,_Philippe_de_-_Saint_Augustin_-_1645-165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1524000"/>
            <a:ext cx="2880690" cy="4114800"/>
          </a:xfrm>
          <a:prstGeom prst="rect">
            <a:avLst/>
          </a:prstGeom>
        </p:spPr>
      </p:pic>
      <p:pic>
        <p:nvPicPr>
          <p:cNvPr id="5" name="21 Religion U21C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35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mon_ushakov_last_supper_1685.jpg"/>
          <p:cNvPicPr>
            <a:picLocks noChangeAspect="1"/>
          </p:cNvPicPr>
          <p:nvPr/>
        </p:nvPicPr>
        <p:blipFill>
          <a:blip r:embed="rId4" cstate="print"/>
          <a:stretch>
            <a:fillRect/>
          </a:stretch>
        </p:blipFill>
        <p:spPr>
          <a:xfrm>
            <a:off x="5562600" y="4038600"/>
            <a:ext cx="3352800" cy="2428855"/>
          </a:xfrm>
          <a:prstGeom prst="rect">
            <a:avLst/>
          </a:prstGeom>
        </p:spPr>
      </p:pic>
      <p:sp>
        <p:nvSpPr>
          <p:cNvPr id="2" name="Title 1"/>
          <p:cNvSpPr>
            <a:spLocks noGrp="1"/>
          </p:cNvSpPr>
          <p:nvPr>
            <p:ph type="title"/>
          </p:nvPr>
        </p:nvSpPr>
        <p:spPr/>
        <p:txBody>
          <a:bodyPr/>
          <a:lstStyle/>
          <a:p>
            <a:r>
              <a:rPr lang="en-US" dirty="0" smtClean="0"/>
              <a:t>Scripture</a:t>
            </a:r>
            <a:endParaRPr lang="en-US" dirty="0"/>
          </a:p>
        </p:txBody>
      </p:sp>
      <p:sp>
        <p:nvSpPr>
          <p:cNvPr id="3" name="Content Placeholder 2"/>
          <p:cNvSpPr>
            <a:spLocks noGrp="1"/>
          </p:cNvSpPr>
          <p:nvPr>
            <p:ph idx="1"/>
          </p:nvPr>
        </p:nvSpPr>
        <p:spPr>
          <a:xfrm>
            <a:off x="457200" y="1371600"/>
            <a:ext cx="8229600" cy="3048001"/>
          </a:xfrm>
        </p:spPr>
        <p:txBody>
          <a:bodyPr>
            <a:normAutofit fontScale="92500" lnSpcReduction="10000"/>
          </a:bodyPr>
          <a:lstStyle/>
          <a:p>
            <a:pPr marL="0" indent="0">
              <a:buNone/>
            </a:pPr>
            <a:r>
              <a:rPr lang="en-US" dirty="0"/>
              <a:t>Psalm 16:1-4: Preserve me, O God, for in thee I take refuge. I say to the Lord, “Thou art my Lord; I have no good apart from thee.” As for the saints in the land, they are the noble, in whom is all my delight. Those who choose another god multiply their sorrows; their libations of blood I will not pour out or take their names upon my lips. </a:t>
            </a:r>
          </a:p>
          <a:p>
            <a:pPr marL="0" indent="0">
              <a:buNone/>
            </a:pPr>
            <a:endParaRPr lang="en-US" b="1" dirty="0" smtClean="0"/>
          </a:p>
        </p:txBody>
      </p:sp>
      <p:pic>
        <p:nvPicPr>
          <p:cNvPr id="5" name="22 Scripture U21C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36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Latin</a:t>
            </a:r>
            <a:endParaRPr lang="en-US" dirty="0"/>
          </a:p>
        </p:txBody>
      </p:sp>
      <p:sp>
        <p:nvSpPr>
          <p:cNvPr id="3" name="Content Placeholder 2"/>
          <p:cNvSpPr>
            <a:spLocks noGrp="1"/>
          </p:cNvSpPr>
          <p:nvPr>
            <p:ph idx="1"/>
          </p:nvPr>
        </p:nvSpPr>
        <p:spPr>
          <a:xfrm>
            <a:off x="609600" y="1828800"/>
            <a:ext cx="4495800" cy="4297363"/>
          </a:xfrm>
        </p:spPr>
        <p:txBody>
          <a:bodyPr/>
          <a:lstStyle/>
          <a:p>
            <a:pPr marL="0" indent="0">
              <a:buNone/>
            </a:pPr>
            <a:r>
              <a:rPr lang="en-US" dirty="0"/>
              <a:t>per Christum </a:t>
            </a:r>
            <a:r>
              <a:rPr lang="en-US" dirty="0" err="1"/>
              <a:t>Dominum</a:t>
            </a:r>
            <a:r>
              <a:rPr lang="en-US" dirty="0"/>
              <a:t> nostrum. Amen. </a:t>
            </a:r>
          </a:p>
          <a:p>
            <a:pPr marL="0" indent="0">
              <a:buNone/>
            </a:pPr>
            <a:endParaRPr lang="en-US" dirty="0"/>
          </a:p>
        </p:txBody>
      </p:sp>
      <p:pic>
        <p:nvPicPr>
          <p:cNvPr id="6" name="Picture 5" descr="472px-Vincent_van_Gogh_-_Prayer_Before_the_Meal_F100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1905000"/>
            <a:ext cx="3117488" cy="3956304"/>
          </a:xfrm>
          <a:prstGeom prst="rect">
            <a:avLst/>
          </a:prstGeom>
        </p:spPr>
      </p:pic>
      <p:pic>
        <p:nvPicPr>
          <p:cNvPr id="4" name="23 Latin U21C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a:xfrm>
            <a:off x="457200" y="1524000"/>
            <a:ext cx="4876800" cy="4114800"/>
          </a:xfrm>
        </p:spPr>
        <p:txBody>
          <a:bodyPr>
            <a:normAutofit fontScale="92500" lnSpcReduction="10000"/>
          </a:bodyPr>
          <a:lstStyle/>
          <a:p>
            <a:pPr>
              <a:buNone/>
            </a:pPr>
            <a:r>
              <a:rPr lang="en-US" dirty="0" smtClean="0"/>
              <a:t>	</a:t>
            </a:r>
            <a:r>
              <a:rPr lang="en-US" dirty="0"/>
              <a:t>The Greeks fought against the great kingdom of Persia between 500 B.C. and 450 B.C. Two great Persian kings from this time were King Darius and King Xerxes. Famous battles included Marathon and Salamis, and the Greeks finally won. </a:t>
            </a:r>
          </a:p>
          <a:p>
            <a:pPr>
              <a:buNone/>
            </a:pPr>
            <a:endParaRPr lang="en-US" dirty="0"/>
          </a:p>
          <a:p>
            <a:pPr>
              <a:buNone/>
            </a:pPr>
            <a:endParaRPr lang="en-US" dirty="0"/>
          </a:p>
        </p:txBody>
      </p:sp>
      <p:pic>
        <p:nvPicPr>
          <p:cNvPr id="7" name="Picture 6" descr="455px-Albrecht_Altdorfer,_The_Battle_of_Alexander_at_Issu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1600200"/>
            <a:ext cx="3161140" cy="3810000"/>
          </a:xfrm>
          <a:prstGeom prst="rect">
            <a:avLst/>
          </a:prstGeom>
        </p:spPr>
      </p:pic>
      <p:pic>
        <p:nvPicPr>
          <p:cNvPr id="4" name="24 History U21C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1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a:t>
            </a:r>
            <a:endParaRPr lang="en-US" dirty="0"/>
          </a:p>
        </p:txBody>
      </p:sp>
      <p:sp>
        <p:nvSpPr>
          <p:cNvPr id="3" name="Content Placeholder 2"/>
          <p:cNvSpPr>
            <a:spLocks noGrp="1"/>
          </p:cNvSpPr>
          <p:nvPr>
            <p:ph idx="1"/>
          </p:nvPr>
        </p:nvSpPr>
        <p:spPr>
          <a:xfrm>
            <a:off x="533400" y="1371600"/>
            <a:ext cx="8001000" cy="3429000"/>
          </a:xfrm>
        </p:spPr>
        <p:txBody>
          <a:bodyPr>
            <a:normAutofit fontScale="85000" lnSpcReduction="20000"/>
          </a:bodyPr>
          <a:lstStyle/>
          <a:p>
            <a:pPr marL="0" indent="0">
              <a:buNone/>
            </a:pPr>
            <a:r>
              <a:rPr lang="en-US" b="1" dirty="0"/>
              <a:t>Q: What are the major characteristics of the class insects?</a:t>
            </a:r>
            <a:br>
              <a:rPr lang="en-US" b="1" dirty="0"/>
            </a:br>
            <a:r>
              <a:rPr lang="en-US" dirty="0"/>
              <a:t>A: Insects have an exoskeleton, six jointed legs, a three-part segmented body, </a:t>
            </a:r>
            <a:r>
              <a:rPr lang="en-US" dirty="0" smtClean="0"/>
              <a:t>compound </a:t>
            </a:r>
            <a:r>
              <a:rPr lang="en-US" dirty="0"/>
              <a:t>eyes, and two antennae.</a:t>
            </a:r>
            <a:br>
              <a:rPr lang="en-US" dirty="0"/>
            </a:br>
            <a:endParaRPr lang="en-US" dirty="0" smtClean="0"/>
          </a:p>
          <a:p>
            <a:pPr marL="0" indent="0">
              <a:buNone/>
            </a:pPr>
            <a:r>
              <a:rPr lang="en-US" b="1" dirty="0" smtClean="0"/>
              <a:t>Q: What are the stages of complete metamorphosis in insects? </a:t>
            </a:r>
          </a:p>
          <a:p>
            <a:pPr marL="0" indent="0">
              <a:buNone/>
            </a:pPr>
            <a:r>
              <a:rPr lang="en-US" dirty="0" smtClean="0"/>
              <a:t>A: Egg, Larva, Pupa, Adult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descr="Geodart_Metamorphosis_166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2600" y="4724400"/>
            <a:ext cx="5867400" cy="1878561"/>
          </a:xfrm>
          <a:prstGeom prst="rect">
            <a:avLst/>
          </a:prstGeom>
        </p:spPr>
      </p:pic>
      <p:pic>
        <p:nvPicPr>
          <p:cNvPr id="5" name="5 Science U21C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9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a:t>
            </a:r>
            <a:endParaRPr lang="en-US" dirty="0"/>
          </a:p>
        </p:txBody>
      </p:sp>
      <p:sp>
        <p:nvSpPr>
          <p:cNvPr id="3" name="Content Placeholder 2"/>
          <p:cNvSpPr>
            <a:spLocks noGrp="1"/>
          </p:cNvSpPr>
          <p:nvPr>
            <p:ph idx="1"/>
          </p:nvPr>
        </p:nvSpPr>
        <p:spPr/>
        <p:txBody>
          <a:bodyPr/>
          <a:lstStyle/>
          <a:p>
            <a:pPr marL="0" indent="0" algn="ctr">
              <a:buNone/>
            </a:pPr>
            <a:r>
              <a:rPr lang="en-US" b="1" dirty="0"/>
              <a:t>The perimeter of a polygon </a:t>
            </a:r>
            <a:r>
              <a:rPr lang="en-US" dirty="0" smtClean="0"/>
              <a:t>= </a:t>
            </a:r>
          </a:p>
          <a:p>
            <a:pPr marL="0" indent="0" algn="ctr">
              <a:buNone/>
            </a:pPr>
            <a:r>
              <a:rPr lang="en-US" dirty="0" smtClean="0"/>
              <a:t>The </a:t>
            </a:r>
            <a:r>
              <a:rPr lang="en-US" dirty="0"/>
              <a:t>sum of the length of its sides </a:t>
            </a:r>
          </a:p>
          <a:p>
            <a:pPr marL="0" indent="0">
              <a:buNone/>
            </a:pPr>
            <a:endParaRPr lang="en-US" b="1" dirty="0" smtClean="0"/>
          </a:p>
        </p:txBody>
      </p:sp>
      <p:pic>
        <p:nvPicPr>
          <p:cNvPr id="7" name="Picture 6" descr="585px-Regular_polygon_7.svg copy.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7140" y="3657600"/>
            <a:ext cx="2080260" cy="2133600"/>
          </a:xfrm>
          <a:prstGeom prst="rect">
            <a:avLst/>
          </a:prstGeom>
        </p:spPr>
      </p:pic>
      <p:pic>
        <p:nvPicPr>
          <p:cNvPr id="10" name="Picture 9" descr="519px-Regular_polygon_3.svg copy.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401054" y="3581146"/>
            <a:ext cx="1980691" cy="2286000"/>
          </a:xfrm>
          <a:prstGeom prst="rect">
            <a:avLst/>
          </a:prstGeom>
        </p:spPr>
      </p:pic>
      <p:sp>
        <p:nvSpPr>
          <p:cNvPr id="8" name="Rectangle 7"/>
          <p:cNvSpPr/>
          <p:nvPr/>
        </p:nvSpPr>
        <p:spPr>
          <a:xfrm>
            <a:off x="914400" y="4038600"/>
            <a:ext cx="2057400" cy="1524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 name="26 Math U21C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4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a:xfrm>
            <a:off x="457200" y="1600200"/>
            <a:ext cx="5486400" cy="4343400"/>
          </a:xfrm>
        </p:spPr>
        <p:txBody>
          <a:bodyPr>
            <a:normAutofit fontScale="85000" lnSpcReduction="20000"/>
          </a:bodyPr>
          <a:lstStyle/>
          <a:p>
            <a:r>
              <a:rPr lang="en-US" dirty="0"/>
              <a:t>Cortes Conquers Mexico </a:t>
            </a:r>
            <a:endParaRPr lang="en-US" dirty="0" smtClean="0"/>
          </a:p>
          <a:p>
            <a:r>
              <a:rPr lang="en-US" dirty="0" smtClean="0"/>
              <a:t>Our </a:t>
            </a:r>
            <a:r>
              <a:rPr lang="en-US" dirty="0"/>
              <a:t>Lady of Guadalupe </a:t>
            </a:r>
            <a:endParaRPr lang="en-US" dirty="0" smtClean="0"/>
          </a:p>
          <a:p>
            <a:r>
              <a:rPr lang="en-US" dirty="0" smtClean="0"/>
              <a:t>Saint </a:t>
            </a:r>
            <a:r>
              <a:rPr lang="en-US" dirty="0"/>
              <a:t>Teresa of Avila </a:t>
            </a:r>
            <a:endParaRPr lang="en-US" dirty="0" smtClean="0"/>
          </a:p>
          <a:p>
            <a:r>
              <a:rPr lang="en-US" dirty="0" smtClean="0"/>
              <a:t>Czars </a:t>
            </a:r>
            <a:r>
              <a:rPr lang="en-US" dirty="0"/>
              <a:t>in Russia </a:t>
            </a:r>
          </a:p>
          <a:p>
            <a:r>
              <a:rPr lang="en-US" dirty="0"/>
              <a:t>Cabot, Cartier, and Champlain Explore Canada </a:t>
            </a:r>
            <a:endParaRPr lang="en-US" dirty="0" smtClean="0"/>
          </a:p>
          <a:p>
            <a:r>
              <a:rPr lang="en-US" dirty="0" smtClean="0"/>
              <a:t>The </a:t>
            </a:r>
            <a:r>
              <a:rPr lang="en-US" dirty="0"/>
              <a:t>Ottoman Empire and the Battle of </a:t>
            </a:r>
            <a:r>
              <a:rPr lang="en-US" dirty="0" smtClean="0"/>
              <a:t>Lepanto</a:t>
            </a:r>
          </a:p>
          <a:p>
            <a:r>
              <a:rPr lang="en-US" dirty="0" smtClean="0"/>
              <a:t>Founding </a:t>
            </a:r>
            <a:r>
              <a:rPr lang="en-US" dirty="0"/>
              <a:t>of Jamestown: </a:t>
            </a:r>
            <a:r>
              <a:rPr lang="en-US" dirty="0" smtClean="0"/>
              <a:t>1607</a:t>
            </a:r>
          </a:p>
          <a:p>
            <a:r>
              <a:rPr lang="en-US" dirty="0" smtClean="0"/>
              <a:t>Hudson </a:t>
            </a:r>
            <a:r>
              <a:rPr lang="en-US" dirty="0"/>
              <a:t>Explores the Northeast </a:t>
            </a:r>
          </a:p>
          <a:p>
            <a:pPr marL="0" indent="0">
              <a:buNone/>
            </a:pPr>
            <a:endParaRPr lang="en-US" dirty="0" smtClean="0"/>
          </a:p>
        </p:txBody>
      </p:sp>
      <p:pic>
        <p:nvPicPr>
          <p:cNvPr id="6" name="Picture 5" descr="Virgen_de_Guadalup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1600200"/>
            <a:ext cx="2639219" cy="4343400"/>
          </a:xfrm>
          <a:prstGeom prst="rect">
            <a:avLst/>
          </a:prstGeom>
        </p:spPr>
      </p:pic>
      <p:pic>
        <p:nvPicPr>
          <p:cNvPr id="4" name="27 Timeline U21C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38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Geography </a:t>
            </a:r>
            <a:endParaRPr lang="en-US" b="1" dirty="0"/>
          </a:p>
        </p:txBody>
      </p:sp>
      <p:sp>
        <p:nvSpPr>
          <p:cNvPr id="7" name="Content Placeholder 6"/>
          <p:cNvSpPr>
            <a:spLocks noGrp="1"/>
          </p:cNvSpPr>
          <p:nvPr>
            <p:ph idx="1"/>
          </p:nvPr>
        </p:nvSpPr>
        <p:spPr>
          <a:xfrm>
            <a:off x="457200" y="1600200"/>
            <a:ext cx="8229600" cy="4449763"/>
          </a:xfrm>
        </p:spPr>
        <p:txBody>
          <a:bodyPr>
            <a:normAutofit/>
          </a:bodyPr>
          <a:lstStyle/>
          <a:p>
            <a:r>
              <a:rPr lang="en-US" dirty="0"/>
              <a:t>Afghanistan </a:t>
            </a:r>
            <a:endParaRPr lang="en-US" dirty="0" smtClean="0"/>
          </a:p>
          <a:p>
            <a:r>
              <a:rPr lang="en-US" dirty="0" smtClean="0"/>
              <a:t>Pakistan </a:t>
            </a:r>
          </a:p>
          <a:p>
            <a:r>
              <a:rPr lang="en-US" dirty="0" smtClean="0"/>
              <a:t>Indus </a:t>
            </a:r>
            <a:r>
              <a:rPr lang="en-US" dirty="0"/>
              <a:t>River </a:t>
            </a:r>
            <a:endParaRPr lang="en-US" dirty="0" smtClean="0"/>
          </a:p>
          <a:p>
            <a:r>
              <a:rPr lang="en-US" dirty="0" smtClean="0"/>
              <a:t>India </a:t>
            </a:r>
            <a:endParaRPr lang="en-US" dirty="0"/>
          </a:p>
          <a:p>
            <a:r>
              <a:rPr lang="en-US" dirty="0"/>
              <a:t>Nepal </a:t>
            </a:r>
            <a:endParaRPr lang="en-US" dirty="0" smtClean="0"/>
          </a:p>
          <a:p>
            <a:r>
              <a:rPr lang="en-US" dirty="0" smtClean="0"/>
              <a:t>Himalayas </a:t>
            </a:r>
          </a:p>
          <a:p>
            <a:r>
              <a:rPr lang="en-US" dirty="0" smtClean="0"/>
              <a:t>Mount </a:t>
            </a:r>
            <a:r>
              <a:rPr lang="en-US" dirty="0"/>
              <a:t>Everest </a:t>
            </a:r>
          </a:p>
          <a:p>
            <a:endParaRPr lang="en-US" dirty="0"/>
          </a:p>
          <a:p>
            <a:endParaRPr lang="en-US" dirty="0"/>
          </a:p>
        </p:txBody>
      </p:sp>
      <p:pic>
        <p:nvPicPr>
          <p:cNvPr id="6" name="Picture 5" descr="434px-Camping,_Himalaya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1600200"/>
            <a:ext cx="3848608" cy="4267200"/>
          </a:xfrm>
          <a:prstGeom prst="rect">
            <a:avLst/>
          </a:prstGeom>
        </p:spPr>
      </p:pic>
      <p:pic>
        <p:nvPicPr>
          <p:cNvPr id="3" name="28 Geography U21C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4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967</TotalTime>
  <Words>251</Words>
  <Application>Microsoft Office PowerPoint</Application>
  <PresentationFormat>On-screen Show (4:3)</PresentationFormat>
  <Paragraphs>46</Paragraphs>
  <Slides>11</Slides>
  <Notes>0</Notes>
  <HiddenSlides>0</HiddenSlides>
  <MMClips>10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Memory Work, Unit 21</vt:lpstr>
      <vt:lpstr>Religion</vt:lpstr>
      <vt:lpstr>Scripture</vt:lpstr>
      <vt:lpstr>Latin</vt:lpstr>
      <vt:lpstr>History</vt:lpstr>
      <vt:lpstr>Science</vt:lpstr>
      <vt:lpstr>Math </vt:lpstr>
      <vt:lpstr>Timeline</vt:lpstr>
      <vt:lpstr>Geography </vt:lpstr>
      <vt:lpstr>Great Words I</vt:lpstr>
      <vt:lpstr>Great Words II</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Work, Unit 1</dc:title>
  <dc:creator>Xander</dc:creator>
  <cp:lastModifiedBy>Kenneth Rolling</cp:lastModifiedBy>
  <cp:revision>78</cp:revision>
  <dcterms:created xsi:type="dcterms:W3CDTF">2014-05-19T20:36:57Z</dcterms:created>
  <dcterms:modified xsi:type="dcterms:W3CDTF">2018-01-16T20:01:10Z</dcterms:modified>
</cp:coreProperties>
</file>