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69138F-B45C-4744-8165-7D098547A5C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138F-B45C-4744-8165-7D098547A5C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138F-B45C-4744-8165-7D098547A5C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9138F-B45C-4744-8165-7D098547A5C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9138F-B45C-4744-8165-7D098547A5C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9138F-B45C-4744-8165-7D098547A5C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69138F-B45C-4744-8165-7D098547A5C9}" type="datetimeFigureOut">
              <a:rPr lang="en-US" smtClean="0"/>
              <a:pPr/>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69138F-B45C-4744-8165-7D098547A5C9}" type="datetimeFigureOut">
              <a:rPr lang="en-US" smtClean="0"/>
              <a:pPr/>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9138F-B45C-4744-8165-7D098547A5C9}" type="datetimeFigureOut">
              <a:rPr lang="en-US" smtClean="0"/>
              <a:pPr/>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9138F-B45C-4744-8165-7D098547A5C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9138F-B45C-4744-8165-7D098547A5C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DAD2-FE30-47CC-AFDB-7056C41C38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9138F-B45C-4744-8165-7D098547A5C9}" type="datetimeFigureOut">
              <a:rPr lang="en-US" smtClean="0"/>
              <a:pPr/>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0DAD2-FE30-47CC-AFDB-7056C41C38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4.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4.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4.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smtClean="0"/>
              <a:t>Memory Work, Unit 20</a:t>
            </a:r>
            <a:endParaRPr lang="en-US" dirty="0"/>
          </a:p>
        </p:txBody>
      </p:sp>
      <p:sp>
        <p:nvSpPr>
          <p:cNvPr id="3" name="Subtitle 2"/>
          <p:cNvSpPr>
            <a:spLocks noGrp="1"/>
          </p:cNvSpPr>
          <p:nvPr>
            <p:ph type="subTitle" idx="1"/>
          </p:nvPr>
        </p:nvSpPr>
        <p:spPr>
          <a:xfrm>
            <a:off x="1371600" y="2438400"/>
            <a:ext cx="6400800" cy="1752600"/>
          </a:xfrm>
        </p:spPr>
        <p:txBody>
          <a:bodyPr/>
          <a:lstStyle/>
          <a:p>
            <a:r>
              <a:rPr lang="en-US" dirty="0" smtClean="0"/>
              <a:t>CCM-Schola Rosa Edition</a:t>
            </a:r>
            <a:endParaRPr lang="en-US" dirty="0"/>
          </a:p>
        </p:txBody>
      </p:sp>
      <p:pic>
        <p:nvPicPr>
          <p:cNvPr id="4" name="Picture 3" descr="CC Memory.jpg"/>
          <p:cNvPicPr>
            <a:picLocks noChangeAspect="1"/>
          </p:cNvPicPr>
          <p:nvPr/>
        </p:nvPicPr>
        <p:blipFill>
          <a:blip r:embed="rId2" cstate="print"/>
          <a:stretch>
            <a:fillRect/>
          </a:stretch>
        </p:blipFill>
        <p:spPr>
          <a:xfrm>
            <a:off x="457200" y="5029200"/>
            <a:ext cx="1905000" cy="1238250"/>
          </a:xfrm>
          <a:prstGeom prst="rect">
            <a:avLst/>
          </a:prstGeom>
        </p:spPr>
      </p:pic>
      <p:pic>
        <p:nvPicPr>
          <p:cNvPr id="5" name="Picture 4" descr="5078829.jpg"/>
          <p:cNvPicPr>
            <a:picLocks noChangeAspect="1"/>
          </p:cNvPicPr>
          <p:nvPr/>
        </p:nvPicPr>
        <p:blipFill>
          <a:blip r:embed="rId3" cstate="print"/>
          <a:srcRect b="31405"/>
          <a:stretch>
            <a:fillRect/>
          </a:stretch>
        </p:blipFill>
        <p:spPr>
          <a:xfrm>
            <a:off x="6400800" y="4876800"/>
            <a:ext cx="2322513" cy="144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Words I</a:t>
            </a:r>
            <a:endParaRPr lang="en-US" dirty="0"/>
          </a:p>
        </p:txBody>
      </p:sp>
      <p:sp>
        <p:nvSpPr>
          <p:cNvPr id="3" name="Content Placeholder 2"/>
          <p:cNvSpPr>
            <a:spLocks noGrp="1"/>
          </p:cNvSpPr>
          <p:nvPr>
            <p:ph idx="1"/>
          </p:nvPr>
        </p:nvSpPr>
        <p:spPr>
          <a:xfrm>
            <a:off x="3733800" y="1752600"/>
            <a:ext cx="5257800" cy="3886200"/>
          </a:xfrm>
        </p:spPr>
        <p:txBody>
          <a:bodyPr>
            <a:normAutofit fontScale="92500"/>
          </a:bodyPr>
          <a:lstStyle/>
          <a:p>
            <a:pPr marL="0" indent="0">
              <a:buNone/>
            </a:pPr>
            <a:r>
              <a:rPr lang="en-US" dirty="0" smtClean="0"/>
              <a:t>My little horse must think it queer,</a:t>
            </a:r>
          </a:p>
          <a:p>
            <a:pPr marL="0" indent="0">
              <a:buNone/>
            </a:pPr>
            <a:r>
              <a:rPr lang="en-US" dirty="0" smtClean="0"/>
              <a:t>To stop without a farmhouse near,</a:t>
            </a:r>
          </a:p>
          <a:p>
            <a:pPr marL="0" indent="0">
              <a:buNone/>
            </a:pPr>
            <a:r>
              <a:rPr lang="en-US" dirty="0" smtClean="0"/>
              <a:t>Between the woods and frozen lake,</a:t>
            </a:r>
          </a:p>
          <a:p>
            <a:pPr marL="0" indent="0">
              <a:buNone/>
            </a:pPr>
            <a:r>
              <a:rPr lang="en-US" dirty="0" smtClean="0"/>
              <a:t>The darkest evening of the year. </a:t>
            </a:r>
            <a:endParaRPr lang="en-US" dirty="0"/>
          </a:p>
          <a:p>
            <a:endParaRPr lang="en-US" dirty="0"/>
          </a:p>
        </p:txBody>
      </p:sp>
      <p:pic>
        <p:nvPicPr>
          <p:cNvPr id="5" name="Picture 4" descr="SnowflakesWilsonBentley.jpg"/>
          <p:cNvPicPr>
            <a:picLocks noChangeAspect="1"/>
          </p:cNvPicPr>
          <p:nvPr/>
        </p:nvPicPr>
        <p:blipFill>
          <a:blip r:embed="rId4" cstate="print"/>
          <a:stretch>
            <a:fillRect/>
          </a:stretch>
        </p:blipFill>
        <p:spPr>
          <a:xfrm>
            <a:off x="381000" y="1676400"/>
            <a:ext cx="3124200" cy="3994196"/>
          </a:xfrm>
          <a:prstGeom prst="rect">
            <a:avLst/>
          </a:prstGeom>
        </p:spPr>
      </p:pic>
      <p:pic>
        <p:nvPicPr>
          <p:cNvPr id="4" name="19 Great Words I U20C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Words II</a:t>
            </a:r>
            <a:endParaRPr lang="en-US" dirty="0"/>
          </a:p>
        </p:txBody>
      </p:sp>
      <p:sp>
        <p:nvSpPr>
          <p:cNvPr id="3" name="Content Placeholder 2"/>
          <p:cNvSpPr>
            <a:spLocks noGrp="1"/>
          </p:cNvSpPr>
          <p:nvPr>
            <p:ph idx="1"/>
          </p:nvPr>
        </p:nvSpPr>
        <p:spPr>
          <a:xfrm>
            <a:off x="304800" y="1447800"/>
            <a:ext cx="4800600" cy="4724400"/>
          </a:xfrm>
        </p:spPr>
        <p:txBody>
          <a:bodyPr>
            <a:normAutofit fontScale="92500" lnSpcReduction="10000"/>
          </a:bodyPr>
          <a:lstStyle/>
          <a:p>
            <a:pPr marL="0" indent="0">
              <a:buNone/>
            </a:pPr>
            <a:r>
              <a:rPr lang="en-US" dirty="0" smtClean="0"/>
              <a:t>I was not ever thus, nor prayed that Thou </a:t>
            </a:r>
            <a:r>
              <a:rPr lang="en-US" dirty="0" err="1" smtClean="0"/>
              <a:t>Shouldst</a:t>
            </a:r>
            <a:r>
              <a:rPr lang="en-US" dirty="0" smtClean="0"/>
              <a:t> lead me on.</a:t>
            </a:r>
          </a:p>
          <a:p>
            <a:pPr marL="0" indent="0">
              <a:buNone/>
            </a:pPr>
            <a:r>
              <a:rPr lang="en-US" dirty="0" smtClean="0"/>
              <a:t>I loved to choose and see my path; but now Lead Thou me on!</a:t>
            </a:r>
          </a:p>
          <a:p>
            <a:pPr marL="0" indent="0">
              <a:buNone/>
            </a:pPr>
            <a:r>
              <a:rPr lang="en-US" dirty="0" smtClean="0"/>
              <a:t>I loved the garnish day, and spite of fears,</a:t>
            </a:r>
          </a:p>
          <a:p>
            <a:pPr marL="0" indent="0">
              <a:buNone/>
            </a:pPr>
            <a:r>
              <a:rPr lang="en-US" dirty="0" smtClean="0"/>
              <a:t>Pride ruled my will</a:t>
            </a:r>
            <a:r>
              <a:rPr lang="en-US" smtClean="0"/>
              <a:t>; remember not past years. </a:t>
            </a:r>
            <a:endParaRPr lang="en-US" dirty="0"/>
          </a:p>
          <a:p>
            <a:endParaRPr lang="en-US" dirty="0"/>
          </a:p>
        </p:txBody>
      </p:sp>
      <p:pic>
        <p:nvPicPr>
          <p:cNvPr id="5" name="Picture 4" descr="OHM_-_Geburt_Christi_1e.jpg"/>
          <p:cNvPicPr>
            <a:picLocks noChangeAspect="1"/>
          </p:cNvPicPr>
          <p:nvPr/>
        </p:nvPicPr>
        <p:blipFill>
          <a:blip r:embed="rId4" cstate="print"/>
          <a:stretch>
            <a:fillRect/>
          </a:stretch>
        </p:blipFill>
        <p:spPr>
          <a:xfrm>
            <a:off x="5715000" y="1447800"/>
            <a:ext cx="2978944" cy="4454495"/>
          </a:xfrm>
          <a:prstGeom prst="rect">
            <a:avLst/>
          </a:prstGeom>
        </p:spPr>
      </p:pic>
      <p:pic>
        <p:nvPicPr>
          <p:cNvPr id="4" name="20 Great Words II U20C3 re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a:xfrm>
            <a:off x="4038600" y="1447801"/>
            <a:ext cx="4572000" cy="4800599"/>
          </a:xfrm>
        </p:spPr>
        <p:txBody>
          <a:bodyPr>
            <a:normAutofit fontScale="85000" lnSpcReduction="10000"/>
          </a:bodyPr>
          <a:lstStyle/>
          <a:p>
            <a:pPr marL="0" indent="0">
              <a:buNone/>
            </a:pPr>
            <a:r>
              <a:rPr lang="en-US" b="1" dirty="0"/>
              <a:t>Q: </a:t>
            </a:r>
            <a:r>
              <a:rPr lang="en-US" b="1" dirty="0" smtClean="0"/>
              <a:t>How do priests exercise their power to change bread and wine into the body and blood of Christ?</a:t>
            </a:r>
            <a:r>
              <a:rPr lang="en-US" b="1" dirty="0"/>
              <a:t/>
            </a:r>
            <a:br>
              <a:rPr lang="en-US" b="1" dirty="0"/>
            </a:br>
            <a:endParaRPr lang="en-US" b="1" dirty="0" smtClean="0"/>
          </a:p>
          <a:p>
            <a:pPr marL="0" indent="0">
              <a:buNone/>
            </a:pPr>
            <a:r>
              <a:rPr lang="en-US" dirty="0" smtClean="0"/>
              <a:t>A</a:t>
            </a:r>
            <a:r>
              <a:rPr lang="en-US" dirty="0"/>
              <a:t>: </a:t>
            </a:r>
            <a:r>
              <a:rPr lang="en-US" dirty="0" smtClean="0"/>
              <a:t>Priests exercise their power to change bread and wine into the body and blood of Christ by repeating at the Consecration of the Mass the words of Christ: “This is My Body … this is My Blood.”  </a:t>
            </a: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descr="Juan_de_Juanes_002.jpg"/>
          <p:cNvPicPr>
            <a:picLocks noChangeAspect="1"/>
          </p:cNvPicPr>
          <p:nvPr/>
        </p:nvPicPr>
        <p:blipFill>
          <a:blip r:embed="rId4" cstate="print"/>
          <a:stretch>
            <a:fillRect/>
          </a:stretch>
        </p:blipFill>
        <p:spPr>
          <a:xfrm>
            <a:off x="381000" y="990600"/>
            <a:ext cx="3268777" cy="5272724"/>
          </a:xfrm>
          <a:prstGeom prst="rect">
            <a:avLst/>
          </a:prstGeom>
        </p:spPr>
      </p:pic>
      <p:pic>
        <p:nvPicPr>
          <p:cNvPr id="4" name="11 Religion U20C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Scripture</a:t>
            </a:r>
            <a:endParaRPr lang="en-US" dirty="0"/>
          </a:p>
        </p:txBody>
      </p:sp>
      <p:sp>
        <p:nvSpPr>
          <p:cNvPr id="3" name="Content Placeholder 2"/>
          <p:cNvSpPr>
            <a:spLocks noGrp="1"/>
          </p:cNvSpPr>
          <p:nvPr>
            <p:ph idx="1"/>
          </p:nvPr>
        </p:nvSpPr>
        <p:spPr>
          <a:xfrm>
            <a:off x="381000" y="1371601"/>
            <a:ext cx="8305800" cy="2209799"/>
          </a:xfrm>
        </p:spPr>
        <p:txBody>
          <a:bodyPr>
            <a:normAutofit fontScale="85000" lnSpcReduction="10000"/>
          </a:bodyPr>
          <a:lstStyle/>
          <a:p>
            <a:pPr marL="0" indent="0">
              <a:buNone/>
            </a:pPr>
            <a:r>
              <a:rPr lang="en-US" b="1" dirty="0" smtClean="0"/>
              <a:t>John 6: 53-54</a:t>
            </a:r>
          </a:p>
          <a:p>
            <a:pPr marL="0" indent="0">
              <a:buNone/>
            </a:pPr>
            <a:r>
              <a:rPr lang="en-US" dirty="0" smtClean="0"/>
              <a:t>“Amen, Amen, I say to you, unless you eat the flesh of the Son of man and drink his blood, you have no life in you; he who eats my flesh and drinks my blood  has eternal life, and I will raise him up at the last day.” </a:t>
            </a:r>
            <a:endParaRPr lang="en-US" dirty="0"/>
          </a:p>
          <a:p>
            <a:pPr marL="0" indent="0">
              <a:buNone/>
            </a:pPr>
            <a:endParaRPr lang="en-US" dirty="0"/>
          </a:p>
        </p:txBody>
      </p:sp>
      <p:pic>
        <p:nvPicPr>
          <p:cNvPr id="7" name="Picture 6" descr="Última_Cena_-_Juan_de_Juanes.jpg"/>
          <p:cNvPicPr>
            <a:picLocks noChangeAspect="1"/>
          </p:cNvPicPr>
          <p:nvPr/>
        </p:nvPicPr>
        <p:blipFill>
          <a:blip r:embed="rId4" cstate="print"/>
          <a:stretch>
            <a:fillRect/>
          </a:stretch>
        </p:blipFill>
        <p:spPr>
          <a:xfrm>
            <a:off x="2209800" y="3429000"/>
            <a:ext cx="4958676" cy="3123755"/>
          </a:xfrm>
          <a:prstGeom prst="rect">
            <a:avLst/>
          </a:prstGeom>
        </p:spPr>
      </p:pic>
      <p:pic>
        <p:nvPicPr>
          <p:cNvPr id="4" name="12 Scripture U20C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a:t>
            </a:r>
            <a:endParaRPr lang="en-US" dirty="0"/>
          </a:p>
        </p:txBody>
      </p:sp>
      <p:sp>
        <p:nvSpPr>
          <p:cNvPr id="3" name="Content Placeholder 2"/>
          <p:cNvSpPr>
            <a:spLocks noGrp="1"/>
          </p:cNvSpPr>
          <p:nvPr>
            <p:ph idx="1"/>
          </p:nvPr>
        </p:nvSpPr>
        <p:spPr>
          <a:xfrm>
            <a:off x="457200" y="1828800"/>
            <a:ext cx="4038600" cy="4297363"/>
          </a:xfrm>
        </p:spPr>
        <p:txBody>
          <a:bodyPr/>
          <a:lstStyle/>
          <a:p>
            <a:pPr marL="0" indent="0">
              <a:buNone/>
            </a:pPr>
            <a:r>
              <a:rPr lang="en-US" dirty="0" err="1" smtClean="0"/>
              <a:t>Ut</a:t>
            </a:r>
            <a:r>
              <a:rPr lang="en-US" dirty="0" smtClean="0"/>
              <a:t> cum </a:t>
            </a:r>
            <a:r>
              <a:rPr lang="en-US" dirty="0" err="1" smtClean="0"/>
              <a:t>Sanctis</a:t>
            </a:r>
            <a:r>
              <a:rPr lang="en-US" dirty="0" smtClean="0"/>
              <a:t> </a:t>
            </a:r>
            <a:r>
              <a:rPr lang="en-US" dirty="0" err="1" smtClean="0"/>
              <a:t>tuis</a:t>
            </a:r>
            <a:r>
              <a:rPr lang="en-US" dirty="0" smtClean="0"/>
              <a:t> </a:t>
            </a:r>
            <a:r>
              <a:rPr lang="en-US" dirty="0" err="1" smtClean="0"/>
              <a:t>laudem</a:t>
            </a:r>
            <a:r>
              <a:rPr lang="en-US" dirty="0" smtClean="0"/>
              <a:t> </a:t>
            </a:r>
            <a:r>
              <a:rPr lang="en-US" dirty="0" err="1" smtClean="0"/>
              <a:t>te</a:t>
            </a:r>
            <a:r>
              <a:rPr lang="en-US" dirty="0" smtClean="0"/>
              <a:t>,</a:t>
            </a:r>
          </a:p>
          <a:p>
            <a:pPr marL="0" indent="0">
              <a:buNone/>
            </a:pPr>
            <a:r>
              <a:rPr lang="en-US" dirty="0" smtClean="0"/>
              <a:t>In </a:t>
            </a:r>
            <a:r>
              <a:rPr lang="en-US" dirty="0" err="1" smtClean="0"/>
              <a:t>saecula</a:t>
            </a:r>
            <a:r>
              <a:rPr lang="en-US" dirty="0" smtClean="0"/>
              <a:t> </a:t>
            </a:r>
            <a:r>
              <a:rPr lang="en-US" dirty="0" err="1" smtClean="0"/>
              <a:t>saeculorum</a:t>
            </a:r>
            <a:r>
              <a:rPr lang="en-US" dirty="0" smtClean="0"/>
              <a:t>.</a:t>
            </a:r>
          </a:p>
          <a:p>
            <a:pPr marL="0" indent="0">
              <a:buNone/>
            </a:pPr>
            <a:r>
              <a:rPr lang="en-US" dirty="0" smtClean="0"/>
              <a:t>Amen. </a:t>
            </a:r>
            <a:endParaRPr lang="en-US" dirty="0"/>
          </a:p>
          <a:p>
            <a:pPr marL="0" indent="0">
              <a:buNone/>
            </a:pPr>
            <a:endParaRPr lang="en-US" dirty="0"/>
          </a:p>
        </p:txBody>
      </p:sp>
      <p:pic>
        <p:nvPicPr>
          <p:cNvPr id="7" name="Picture 6" descr="632px-Mörtschach_-_Kirche_-_Apostelkreuz.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828800"/>
            <a:ext cx="3396488" cy="3224514"/>
          </a:xfrm>
          <a:prstGeom prst="rect">
            <a:avLst/>
          </a:prstGeom>
        </p:spPr>
      </p:pic>
      <p:pic>
        <p:nvPicPr>
          <p:cNvPr id="4" name="13 Latin U20C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5" name="TextBox 4"/>
          <p:cNvSpPr txBox="1"/>
          <p:nvPr/>
        </p:nvSpPr>
        <p:spPr>
          <a:xfrm>
            <a:off x="533400" y="1295400"/>
            <a:ext cx="8305800" cy="1938992"/>
          </a:xfrm>
          <a:prstGeom prst="rect">
            <a:avLst/>
          </a:prstGeom>
          <a:noFill/>
        </p:spPr>
        <p:txBody>
          <a:bodyPr wrap="square" rtlCol="0">
            <a:spAutoFit/>
          </a:bodyPr>
          <a:lstStyle/>
          <a:p>
            <a:r>
              <a:rPr lang="en-US" sz="2400" dirty="0" smtClean="0"/>
              <a:t>The first three presidents of the United States were George Washington, John Adams, and Thomas Jefferson.  In 1803, Jefferson purchased Louisiana from France, doubling the size of the United States.  Lewis and Clark began exploring and mapping the new territory in 1804 and returned in 1806. </a:t>
            </a:r>
            <a:endParaRPr lang="en-US" sz="2400" dirty="0"/>
          </a:p>
        </p:txBody>
      </p:sp>
      <p:pic>
        <p:nvPicPr>
          <p:cNvPr id="9" name="Picture 8" descr="Lewis_and_clark-expedition.jpg"/>
          <p:cNvPicPr>
            <a:picLocks noChangeAspect="1"/>
          </p:cNvPicPr>
          <p:nvPr/>
        </p:nvPicPr>
        <p:blipFill>
          <a:blip r:embed="rId4" cstate="print"/>
          <a:stretch>
            <a:fillRect/>
          </a:stretch>
        </p:blipFill>
        <p:spPr>
          <a:xfrm>
            <a:off x="2737577" y="3429000"/>
            <a:ext cx="3587023" cy="2819400"/>
          </a:xfrm>
          <a:prstGeom prst="rect">
            <a:avLst/>
          </a:prstGeom>
        </p:spPr>
      </p:pic>
      <p:pic>
        <p:nvPicPr>
          <p:cNvPr id="3" name="14 History U20C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idx="1"/>
          </p:nvPr>
        </p:nvSpPr>
        <p:spPr>
          <a:xfrm>
            <a:off x="533400" y="1371601"/>
            <a:ext cx="8229600" cy="2438399"/>
          </a:xfrm>
        </p:spPr>
        <p:txBody>
          <a:bodyPr>
            <a:normAutofit/>
          </a:bodyPr>
          <a:lstStyle/>
          <a:p>
            <a:pPr marL="0" indent="0">
              <a:buNone/>
            </a:pPr>
            <a:r>
              <a:rPr lang="en-US" b="1" dirty="0"/>
              <a:t>Q: </a:t>
            </a:r>
            <a:r>
              <a:rPr lang="en-US" b="1" dirty="0" smtClean="0"/>
              <a:t>What are two kinds of electricity?</a:t>
            </a:r>
            <a:r>
              <a:rPr lang="en-US" b="1" dirty="0"/>
              <a:t/>
            </a:r>
            <a:br>
              <a:rPr lang="en-US" b="1" dirty="0"/>
            </a:br>
            <a:endParaRPr lang="en-US" b="1" dirty="0" smtClean="0"/>
          </a:p>
          <a:p>
            <a:pPr marL="0" indent="0">
              <a:buNone/>
            </a:pPr>
            <a:r>
              <a:rPr lang="en-US" dirty="0" smtClean="0"/>
              <a:t>A: Static and Current</a:t>
            </a:r>
            <a:endParaRPr lang="en-US" dirty="0"/>
          </a:p>
          <a:p>
            <a:pPr marL="0" indent="0">
              <a:buNone/>
            </a:pPr>
            <a:endParaRPr lang="en-US" dirty="0"/>
          </a:p>
          <a:p>
            <a:pPr marL="0" indent="0">
              <a:buNone/>
            </a:pPr>
            <a:endParaRPr lang="en-US" dirty="0"/>
          </a:p>
          <a:p>
            <a:pPr marL="0" indent="0">
              <a:buNone/>
            </a:pPr>
            <a:endParaRPr lang="en-US" dirty="0"/>
          </a:p>
        </p:txBody>
      </p:sp>
      <p:sp>
        <p:nvSpPr>
          <p:cNvPr id="1026" name="Litebulb"/>
          <p:cNvSpPr>
            <a:spLocks noEditPoints="1" noChangeArrowheads="1"/>
          </p:cNvSpPr>
          <p:nvPr/>
        </p:nvSpPr>
        <p:spPr bwMode="auto">
          <a:xfrm>
            <a:off x="6019800" y="2971800"/>
            <a:ext cx="2147887" cy="2614613"/>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 name="15 Science U20C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t>
            </a:r>
            <a:endParaRPr lang="en-US" dirty="0"/>
          </a:p>
        </p:txBody>
      </p:sp>
      <p:sp>
        <p:nvSpPr>
          <p:cNvPr id="3" name="Content Placeholder 2"/>
          <p:cNvSpPr>
            <a:spLocks noGrp="1"/>
          </p:cNvSpPr>
          <p:nvPr>
            <p:ph idx="1"/>
          </p:nvPr>
        </p:nvSpPr>
        <p:spPr/>
        <p:txBody>
          <a:bodyPr/>
          <a:lstStyle/>
          <a:p>
            <a:pPr marL="0" indent="0">
              <a:buNone/>
            </a:pPr>
            <a:r>
              <a:rPr lang="en-US" dirty="0" smtClean="0"/>
              <a:t>The volume of a rectangular solid</a:t>
            </a:r>
          </a:p>
          <a:p>
            <a:pPr marL="0" indent="0">
              <a:buNone/>
            </a:pPr>
            <a:r>
              <a:rPr lang="en-US" dirty="0" smtClean="0"/>
              <a:t>= Its length times its width times</a:t>
            </a:r>
          </a:p>
          <a:p>
            <a:pPr marL="0" indent="0">
              <a:buNone/>
            </a:pPr>
            <a:r>
              <a:rPr lang="en-US" dirty="0" smtClean="0"/>
              <a:t>Its height </a:t>
            </a:r>
          </a:p>
          <a:p>
            <a:pPr marL="0" indent="0">
              <a:buNone/>
            </a:pPr>
            <a:endParaRPr lang="en-US" dirty="0" smtClean="0"/>
          </a:p>
          <a:p>
            <a:pPr marL="0" indent="0">
              <a:buNone/>
            </a:pPr>
            <a:endParaRPr lang="en-US" dirty="0" smtClean="0"/>
          </a:p>
        </p:txBody>
      </p:sp>
      <p:sp>
        <p:nvSpPr>
          <p:cNvPr id="12" name="Rectangle 11"/>
          <p:cNvSpPr/>
          <p:nvPr/>
        </p:nvSpPr>
        <p:spPr>
          <a:xfrm>
            <a:off x="6629400" y="2286000"/>
            <a:ext cx="1981200" cy="3505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4" name="16 Math U20C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2362200" y="1600200"/>
            <a:ext cx="6781800" cy="4876800"/>
          </a:xfrm>
        </p:spPr>
        <p:txBody>
          <a:bodyPr>
            <a:normAutofit lnSpcReduction="10000"/>
          </a:bodyPr>
          <a:lstStyle/>
          <a:p>
            <a:r>
              <a:rPr lang="en-US" dirty="0" smtClean="0"/>
              <a:t>Ottoman Turks Capture Constantinople: 1453</a:t>
            </a:r>
          </a:p>
          <a:p>
            <a:r>
              <a:rPr lang="en-US" dirty="0" smtClean="0"/>
              <a:t>Gutenberg and the Printing Press</a:t>
            </a:r>
          </a:p>
          <a:p>
            <a:r>
              <a:rPr lang="en-US" dirty="0" smtClean="0"/>
              <a:t>The Renaissance</a:t>
            </a:r>
          </a:p>
          <a:p>
            <a:r>
              <a:rPr lang="en-US" dirty="0" smtClean="0"/>
              <a:t>Muslims Driven out of Spain</a:t>
            </a:r>
          </a:p>
          <a:p>
            <a:r>
              <a:rPr lang="en-US" dirty="0" smtClean="0"/>
              <a:t>Columbus Discovers America: 1492</a:t>
            </a:r>
          </a:p>
          <a:p>
            <a:r>
              <a:rPr lang="en-US" dirty="0" smtClean="0"/>
              <a:t>Martin Luther and the Reformation</a:t>
            </a:r>
          </a:p>
          <a:p>
            <a:r>
              <a:rPr lang="en-US" dirty="0" smtClean="0"/>
              <a:t>The Council of Trent</a:t>
            </a:r>
          </a:p>
          <a:p>
            <a:r>
              <a:rPr lang="en-US" dirty="0" err="1" smtClean="0"/>
              <a:t>Da</a:t>
            </a:r>
            <a:r>
              <a:rPr lang="en-US" dirty="0" smtClean="0"/>
              <a:t> Gama and Magellan Sail </a:t>
            </a:r>
            <a:endParaRPr lang="en-US" dirty="0"/>
          </a:p>
          <a:p>
            <a:pPr marL="0" indent="0">
              <a:buNone/>
            </a:pPr>
            <a:endParaRPr lang="en-US" dirty="0" smtClean="0"/>
          </a:p>
        </p:txBody>
      </p:sp>
      <p:sp>
        <p:nvSpPr>
          <p:cNvPr id="6" name="TextBox 5"/>
          <p:cNvSpPr txBox="1"/>
          <p:nvPr/>
        </p:nvSpPr>
        <p:spPr>
          <a:xfrm>
            <a:off x="304800" y="1752600"/>
            <a:ext cx="1981200" cy="2800767"/>
          </a:xfrm>
          <a:prstGeom prst="rect">
            <a:avLst/>
          </a:prstGeom>
          <a:noFill/>
        </p:spPr>
        <p:txBody>
          <a:bodyPr wrap="square" rtlCol="0">
            <a:spAutoFit/>
          </a:bodyPr>
          <a:lstStyle/>
          <a:p>
            <a:r>
              <a:rPr lang="en-US" sz="4400" dirty="0" smtClean="0"/>
              <a:t>1453</a:t>
            </a:r>
          </a:p>
          <a:p>
            <a:endParaRPr lang="en-US" sz="4400" dirty="0" smtClean="0"/>
          </a:p>
          <a:p>
            <a:endParaRPr lang="en-US" sz="4400" dirty="0" smtClean="0"/>
          </a:p>
          <a:p>
            <a:r>
              <a:rPr lang="en-US" sz="4400" dirty="0" smtClean="0"/>
              <a:t>1492</a:t>
            </a:r>
            <a:endParaRPr lang="en-US" sz="4400" dirty="0"/>
          </a:p>
        </p:txBody>
      </p:sp>
      <p:pic>
        <p:nvPicPr>
          <p:cNvPr id="4" name="17 Timeline U20C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Geography</a:t>
            </a:r>
            <a:endParaRPr lang="en-US" b="1" dirty="0"/>
          </a:p>
        </p:txBody>
      </p:sp>
      <p:sp>
        <p:nvSpPr>
          <p:cNvPr id="7" name="Content Placeholder 6"/>
          <p:cNvSpPr>
            <a:spLocks noGrp="1"/>
          </p:cNvSpPr>
          <p:nvPr>
            <p:ph idx="1"/>
          </p:nvPr>
        </p:nvSpPr>
        <p:spPr>
          <a:xfrm>
            <a:off x="457200" y="1371600"/>
            <a:ext cx="3733800" cy="5410200"/>
          </a:xfrm>
        </p:spPr>
        <p:txBody>
          <a:bodyPr>
            <a:normAutofit fontScale="70000" lnSpcReduction="20000"/>
          </a:bodyPr>
          <a:lstStyle/>
          <a:p>
            <a:r>
              <a:rPr lang="en-US" sz="5900" dirty="0" smtClean="0"/>
              <a:t>Brazil</a:t>
            </a:r>
          </a:p>
          <a:p>
            <a:r>
              <a:rPr lang="en-US" sz="5900" dirty="0" smtClean="0"/>
              <a:t>Amazon River</a:t>
            </a:r>
          </a:p>
          <a:p>
            <a:r>
              <a:rPr lang="en-US" sz="5900" dirty="0" smtClean="0"/>
              <a:t>Purus River</a:t>
            </a:r>
          </a:p>
          <a:p>
            <a:r>
              <a:rPr lang="en-US" sz="5900" dirty="0" smtClean="0"/>
              <a:t>Madeira River</a:t>
            </a:r>
          </a:p>
          <a:p>
            <a:r>
              <a:rPr lang="en-US" sz="5900" dirty="0" smtClean="0"/>
              <a:t>Tocantins River</a:t>
            </a:r>
          </a:p>
          <a:p>
            <a:r>
              <a:rPr lang="en-US" sz="5900" dirty="0" smtClean="0"/>
              <a:t>Sao Francisco River</a:t>
            </a:r>
          </a:p>
          <a:p>
            <a:endParaRPr lang="en-US" sz="5900" dirty="0" smtClean="0"/>
          </a:p>
          <a:p>
            <a:endParaRPr lang="en-US" sz="5900" dirty="0" smtClean="0"/>
          </a:p>
          <a:p>
            <a:endParaRPr lang="en-US" sz="5900" dirty="0" smtClean="0"/>
          </a:p>
        </p:txBody>
      </p:sp>
      <p:pic>
        <p:nvPicPr>
          <p:cNvPr id="6" name="Picture 5" descr="Brazil_topo.jpg"/>
          <p:cNvPicPr>
            <a:picLocks noChangeAspect="1"/>
          </p:cNvPicPr>
          <p:nvPr/>
        </p:nvPicPr>
        <p:blipFill>
          <a:blip r:embed="rId4" cstate="print"/>
          <a:stretch>
            <a:fillRect/>
          </a:stretch>
        </p:blipFill>
        <p:spPr>
          <a:xfrm>
            <a:off x="4495800" y="1447800"/>
            <a:ext cx="4267200" cy="4325112"/>
          </a:xfrm>
          <a:prstGeom prst="rect">
            <a:avLst/>
          </a:prstGeom>
        </p:spPr>
      </p:pic>
      <p:pic>
        <p:nvPicPr>
          <p:cNvPr id="3" name="18 Geography U20C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TotalTime>
  <Words>325</Words>
  <Application>Microsoft Office PowerPoint</Application>
  <PresentationFormat>On-screen Show (4:3)</PresentationFormat>
  <Paragraphs>54</Paragraphs>
  <Slides>11</Slides>
  <Notes>0</Notes>
  <HiddenSlides>0</HiddenSlides>
  <MMClips>10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Memory Work, Unit 20</vt:lpstr>
      <vt:lpstr>Religion</vt:lpstr>
      <vt:lpstr>Scripture</vt:lpstr>
      <vt:lpstr>Latin</vt:lpstr>
      <vt:lpstr>History</vt:lpstr>
      <vt:lpstr>Science</vt:lpstr>
      <vt:lpstr>Math </vt:lpstr>
      <vt:lpstr>Timeline</vt:lpstr>
      <vt:lpstr>Geography</vt:lpstr>
      <vt:lpstr>Great Words I</vt:lpstr>
      <vt:lpstr>Great Words II</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Work, Unit 1</dc:title>
  <dc:creator>Xander</dc:creator>
  <cp:lastModifiedBy>Kenneth Rolling</cp:lastModifiedBy>
  <cp:revision>97</cp:revision>
  <dcterms:created xsi:type="dcterms:W3CDTF">2014-05-19T20:36:57Z</dcterms:created>
  <dcterms:modified xsi:type="dcterms:W3CDTF">2018-01-16T20:27:13Z</dcterms:modified>
</cp:coreProperties>
</file>